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0" r:id="rId4"/>
    <p:sldId id="269" r:id="rId5"/>
    <p:sldId id="264" r:id="rId6"/>
    <p:sldId id="265" r:id="rId7"/>
    <p:sldId id="266" r:id="rId8"/>
    <p:sldId id="267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D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E63D3F-992B-4E7B-8458-2C4A65E8CDE6}" v="422" dt="2023-06-12T13:35:24.4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5" d="100"/>
          <a:sy n="55" d="100"/>
        </p:scale>
        <p:origin x="72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B0BDBE-EF5E-7A16-8F3C-F8AF2792B8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BCA0234-4560-C5BF-CFD8-0E030AFAD8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302D831-3F85-3AEB-2E54-CE11A905C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38A26-7F83-4534-A1C3-DBEF488B2C36}" type="datetimeFigureOut">
              <a:rPr lang="de-DE" smtClean="0"/>
              <a:t>22.06.2023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E15F4F3-76FA-B8FD-C9B5-6F3F95687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0079218-5858-A27A-944A-B43A29766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D1AF3-D887-493E-847B-75629C69F7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4266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677DD3-8733-A79D-6AEB-20B590E82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7BE7311-EED3-08B0-1604-E8C5775530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F8AF33C-FBEE-E246-28BB-D7656A567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38A26-7F83-4534-A1C3-DBEF488B2C36}" type="datetimeFigureOut">
              <a:rPr lang="de-DE" smtClean="0"/>
              <a:t>22.06.2023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F5CF025-A0C3-AE98-7EC0-BA01F8A73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64B0BC-9745-358D-26BD-381AFADDC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D1AF3-D887-493E-847B-75629C69F7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7375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669C78C-9C18-7F2F-FFD3-5CE8BD8315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1EB0994-11CE-4C6C-B754-D832FBE2DF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1D9AC95-7107-6D27-C692-97C052779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38A26-7F83-4534-A1C3-DBEF488B2C36}" type="datetimeFigureOut">
              <a:rPr lang="de-DE" smtClean="0"/>
              <a:t>22.06.2023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A4C5143-EF2F-F81F-DB6C-9D829BE7E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BEECD01-1E37-7D9A-C439-513A63FAC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D1AF3-D887-493E-847B-75629C69F7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8834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503A4A-EEBE-A57D-F25B-554FB156A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1E2B39D-E091-5B0D-9519-51FA52511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3D92B84-C3FF-9553-CF82-D7088EDD4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38A26-7F83-4534-A1C3-DBEF488B2C36}" type="datetimeFigureOut">
              <a:rPr lang="de-DE" smtClean="0"/>
              <a:t>22.06.2023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B9D9A5C-35AC-1D7D-15B2-196D10584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9564390-6499-ED4F-C969-80D404F99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D1AF3-D887-493E-847B-75629C69F7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1056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E1B6B3-A0FC-D599-AD15-0E8F55F6B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5C57B9A-18E5-9EBA-E5A0-F11AC99FB6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2140A4-B074-C134-8735-DD829C614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38A26-7F83-4534-A1C3-DBEF488B2C36}" type="datetimeFigureOut">
              <a:rPr lang="de-DE" smtClean="0"/>
              <a:t>22.06.2023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573E9D6-3907-152A-761D-D42D88116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FE6041E-99D2-A762-5CA5-B8A46FE79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D1AF3-D887-493E-847B-75629C69F7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4964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097106-BC98-C433-8CA8-838046FFC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3280CEF-C9BE-2E81-D07B-CA2BBDE5D6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BA44436-3261-6ADE-7940-7C3BBE7E3A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47D6BBE-8BDA-C238-DA2C-F3A1A0FCA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38A26-7F83-4534-A1C3-DBEF488B2C36}" type="datetimeFigureOut">
              <a:rPr lang="de-DE" smtClean="0"/>
              <a:t>22.06.2023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3865879-EAFA-A1D6-4C98-D8471F061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B1B5129-C283-5EB4-5415-DD73C8977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D1AF3-D887-493E-847B-75629C69F7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4011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898EB6-944B-255C-BB27-45493F108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C414FAC-C988-84A8-E69C-E0A944F338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059D21C-AF09-F114-AB77-6F467E0DBB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086227C-CFE0-0752-AEB6-73D8D29D99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CB406B3-BAA2-B5CD-10F9-08A20DBB9D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EDAF65F-312E-F4F3-77BC-1B18ABDC1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38A26-7F83-4534-A1C3-DBEF488B2C36}" type="datetimeFigureOut">
              <a:rPr lang="de-DE" smtClean="0"/>
              <a:t>22.06.2023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672D10D-4EA9-397E-3D08-72600DED4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4BF304D-8B3B-BFB9-F00B-D39D22CF2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D1AF3-D887-493E-847B-75629C69F7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4135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2922D0-50AA-6AE4-EA7E-E92B49F76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242E424-E644-A64D-5639-F6A243009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38A26-7F83-4534-A1C3-DBEF488B2C36}" type="datetimeFigureOut">
              <a:rPr lang="de-DE" smtClean="0"/>
              <a:t>22.06.2023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46E05FC-4C22-E1CB-C566-F045180B0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692C03B-5A9C-8560-8890-7CDF53642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D1AF3-D887-493E-847B-75629C69F7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9862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12DCD4F-ECF2-4872-75A9-7C3C9898E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38A26-7F83-4534-A1C3-DBEF488B2C36}" type="datetimeFigureOut">
              <a:rPr lang="de-DE" smtClean="0"/>
              <a:t>22.06.2023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2E5FB2E-45EE-1A47-258F-D2187BF75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A01C8B9-40FC-0164-C5D3-0EC96B342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D1AF3-D887-493E-847B-75629C69F7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3538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1003AF-72FF-616D-F0FA-7FD39E003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24DA6D6-1B0F-3D29-0846-C35C3FE591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7579356-C2AC-BBE8-F856-920CEB1A20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8830F67-A5EA-9EA2-75EB-98F0E3CBA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38A26-7F83-4534-A1C3-DBEF488B2C36}" type="datetimeFigureOut">
              <a:rPr lang="de-DE" smtClean="0"/>
              <a:t>22.06.2023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3E8D16A-8F5D-0985-5732-FAFF3CACB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0038C03-AFD4-420A-99E8-345548184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D1AF3-D887-493E-847B-75629C69F7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0763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2F0AF4-248F-7CE1-809F-F6CA5633C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3A096EF-B60C-1BD4-5C65-3B86E048AA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8F6B674-C092-BAD0-D139-5C84CEEBF6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51A35C7-C05F-2768-ACD4-56A405D4B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38A26-7F83-4534-A1C3-DBEF488B2C36}" type="datetimeFigureOut">
              <a:rPr lang="de-DE" smtClean="0"/>
              <a:t>22.06.2023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2A1C1A6-C1C4-5599-1E6E-C3B092B74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00A1081-DD81-3802-64CD-3AA06A78A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D1AF3-D887-493E-847B-75629C69F7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7314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DA1A283-20C3-39E8-1541-11937153D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EB74097-B103-93D0-E58A-6D4ECBEC33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780522C-6175-DF73-234B-77C0FE8298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38A26-7F83-4534-A1C3-DBEF488B2C36}" type="datetimeFigureOut">
              <a:rPr lang="de-DE" smtClean="0"/>
              <a:t>22.06.2023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797A804-716D-7EC0-4B7A-2B27F7C183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58CE744-CEF5-03D1-1A53-564577743B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D1AF3-D887-493E-847B-75629C69F7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6771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mailto:info@ejcv.d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362D44EE-C852-4460-B8B5-C4F2BC205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1EABAFA-2260-2A8A-AB4C-46BC19F5A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119" y="1037734"/>
            <a:ext cx="6520523" cy="2860142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de-DE" sz="6000" b="1" dirty="0">
                <a:solidFill>
                  <a:srgbClr val="2E7DF6"/>
                </a:solidFill>
              </a:rPr>
              <a:t>EJC-Kommunikation über WhatsApp-Community ausbauen</a:t>
            </a:r>
          </a:p>
        </p:txBody>
      </p:sp>
      <p:sp>
        <p:nvSpPr>
          <p:cNvPr id="1033" name="Freeform: Shape 1032">
            <a:extLst>
              <a:ext uri="{FF2B5EF4-FFF2-40B4-BE49-F238E27FC236}">
                <a16:creationId xmlns:a16="http://schemas.microsoft.com/office/drawing/2014/main" id="{658970D8-8D1D-4B5C-894B-E871CC865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5" name="Freeform: Shape 1034">
            <a:extLst>
              <a:ext uri="{FF2B5EF4-FFF2-40B4-BE49-F238E27FC236}">
                <a16:creationId xmlns:a16="http://schemas.microsoft.com/office/drawing/2014/main" id="{F227E5B6-9132-43CA-B503-37A18562AD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349052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37" name="Freeform: Shape 1036">
            <a:extLst>
              <a:ext uri="{FF2B5EF4-FFF2-40B4-BE49-F238E27FC236}">
                <a16:creationId xmlns:a16="http://schemas.microsoft.com/office/drawing/2014/main" id="{03C2051E-A88D-48E5-BACF-AAED178927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9" name="Freeform: Shape 1038">
            <a:extLst>
              <a:ext uri="{FF2B5EF4-FFF2-40B4-BE49-F238E27FC236}">
                <a16:creationId xmlns:a16="http://schemas.microsoft.com/office/drawing/2014/main" id="{7821A508-2985-4905-874A-527429BAA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41" name="Freeform: Shape 1040">
            <a:extLst>
              <a:ext uri="{FF2B5EF4-FFF2-40B4-BE49-F238E27FC236}">
                <a16:creationId xmlns:a16="http://schemas.microsoft.com/office/drawing/2014/main" id="{D2929CB1-0E3C-4B2D-ADC5-0154FB33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697761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43" name="Freeform: Shape 1042">
            <a:extLst>
              <a:ext uri="{FF2B5EF4-FFF2-40B4-BE49-F238E27FC236}">
                <a16:creationId xmlns:a16="http://schemas.microsoft.com/office/drawing/2014/main" id="{5F2F0C84-BE8C-4DC2-A6D3-30349A801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520513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AC109653-718D-44DD-4AA3-E9F2F659C493}"/>
              </a:ext>
            </a:extLst>
          </p:cNvPr>
          <p:cNvGrpSpPr/>
          <p:nvPr/>
        </p:nvGrpSpPr>
        <p:grpSpPr>
          <a:xfrm>
            <a:off x="7908790" y="1079499"/>
            <a:ext cx="2726168" cy="5267325"/>
            <a:chOff x="7393562" y="1291053"/>
            <a:chExt cx="2726168" cy="5267325"/>
          </a:xfrm>
        </p:grpSpPr>
        <p:pic>
          <p:nvPicPr>
            <p:cNvPr id="1032" name="Picture 8" descr="452.900+ Fotos, Bilder und lizenzfreie Bilder zu Handy Freisteller - iStock">
              <a:extLst>
                <a:ext uri="{FF2B5EF4-FFF2-40B4-BE49-F238E27FC236}">
                  <a16:creationId xmlns:a16="http://schemas.microsoft.com/office/drawing/2014/main" id="{CBF39ECF-D2A7-7994-6FFA-3EF3C5AE98F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816" r="27417"/>
            <a:stretch/>
          </p:blipFill>
          <p:spPr bwMode="auto">
            <a:xfrm>
              <a:off x="7393562" y="1291053"/>
              <a:ext cx="2726168" cy="52673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Grafik 10">
              <a:extLst>
                <a:ext uri="{FF2B5EF4-FFF2-40B4-BE49-F238E27FC236}">
                  <a16:creationId xmlns:a16="http://schemas.microsoft.com/office/drawing/2014/main" id="{047E4D2E-72D6-A329-DB51-78E0CB88C57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753288" y="2191418"/>
              <a:ext cx="2023294" cy="3736037"/>
            </a:xfrm>
            <a:prstGeom prst="rect">
              <a:avLst/>
            </a:prstGeom>
          </p:spPr>
        </p:pic>
      </p:grpSp>
      <p:pic>
        <p:nvPicPr>
          <p:cNvPr id="1026" name="Picture 2" descr="WhatsApp Logo png 21460383 PNG">
            <a:extLst>
              <a:ext uri="{FF2B5EF4-FFF2-40B4-BE49-F238E27FC236}">
                <a16:creationId xmlns:a16="http://schemas.microsoft.com/office/drawing/2014/main" id="{27466C07-85DB-A7C9-97BB-96728C44030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" b="3"/>
          <a:stretch/>
        </p:blipFill>
        <p:spPr bwMode="auto">
          <a:xfrm>
            <a:off x="9433767" y="-118107"/>
            <a:ext cx="2745530" cy="2745530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el 1">
            <a:extLst>
              <a:ext uri="{FF2B5EF4-FFF2-40B4-BE49-F238E27FC236}">
                <a16:creationId xmlns:a16="http://schemas.microsoft.com/office/drawing/2014/main" id="{DE417A71-8793-4F5F-5AAF-4AABCDCB6024}"/>
              </a:ext>
            </a:extLst>
          </p:cNvPr>
          <p:cNvSpPr txBox="1">
            <a:spLocks/>
          </p:cNvSpPr>
          <p:nvPr/>
        </p:nvSpPr>
        <p:spPr>
          <a:xfrm>
            <a:off x="1108100" y="4149821"/>
            <a:ext cx="6315742" cy="66762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400" b="1" dirty="0"/>
              <a:t>Informationen zum Tool &amp; geplante Kommunikation</a:t>
            </a: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402C5DC8-F9B2-D985-A459-D51D281B3B1F}"/>
              </a:ext>
            </a:extLst>
          </p:cNvPr>
          <p:cNvSpPr txBox="1">
            <a:spLocks/>
          </p:cNvSpPr>
          <p:nvPr/>
        </p:nvSpPr>
        <p:spPr>
          <a:xfrm>
            <a:off x="1104217" y="4817445"/>
            <a:ext cx="5643961" cy="66762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1800" dirty="0"/>
              <a:t>Lena Wendnagel | 13. Juni 2023</a:t>
            </a:r>
          </a:p>
        </p:txBody>
      </p:sp>
    </p:spTree>
    <p:extLst>
      <p:ext uri="{BB962C8B-B14F-4D97-AF65-F5344CB8AC3E}">
        <p14:creationId xmlns:p14="http://schemas.microsoft.com/office/powerpoint/2010/main" val="3675811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4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362D44EE-C852-4460-B8B5-C4F2BC205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Freeform: Shape 1032">
            <a:extLst>
              <a:ext uri="{FF2B5EF4-FFF2-40B4-BE49-F238E27FC236}">
                <a16:creationId xmlns:a16="http://schemas.microsoft.com/office/drawing/2014/main" id="{658970D8-8D1D-4B5C-894B-E871CC865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5" name="Freeform: Shape 1034">
            <a:extLst>
              <a:ext uri="{FF2B5EF4-FFF2-40B4-BE49-F238E27FC236}">
                <a16:creationId xmlns:a16="http://schemas.microsoft.com/office/drawing/2014/main" id="{F227E5B6-9132-43CA-B503-37A18562AD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349052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37" name="Freeform: Shape 1036">
            <a:extLst>
              <a:ext uri="{FF2B5EF4-FFF2-40B4-BE49-F238E27FC236}">
                <a16:creationId xmlns:a16="http://schemas.microsoft.com/office/drawing/2014/main" id="{03C2051E-A88D-48E5-BACF-AAED178927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9" name="Freeform: Shape 1038">
            <a:extLst>
              <a:ext uri="{FF2B5EF4-FFF2-40B4-BE49-F238E27FC236}">
                <a16:creationId xmlns:a16="http://schemas.microsoft.com/office/drawing/2014/main" id="{7821A508-2985-4905-874A-527429BAA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41" name="Freeform: Shape 1040">
            <a:extLst>
              <a:ext uri="{FF2B5EF4-FFF2-40B4-BE49-F238E27FC236}">
                <a16:creationId xmlns:a16="http://schemas.microsoft.com/office/drawing/2014/main" id="{D2929CB1-0E3C-4B2D-ADC5-0154FB33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697761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43" name="Freeform: Shape 1042">
            <a:extLst>
              <a:ext uri="{FF2B5EF4-FFF2-40B4-BE49-F238E27FC236}">
                <a16:creationId xmlns:a16="http://schemas.microsoft.com/office/drawing/2014/main" id="{5F2F0C84-BE8C-4DC2-A6D3-30349A801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520513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AC109653-718D-44DD-4AA3-E9F2F659C493}"/>
              </a:ext>
            </a:extLst>
          </p:cNvPr>
          <p:cNvGrpSpPr/>
          <p:nvPr/>
        </p:nvGrpSpPr>
        <p:grpSpPr>
          <a:xfrm>
            <a:off x="8327398" y="991431"/>
            <a:ext cx="2726168" cy="5267325"/>
            <a:chOff x="7393562" y="1291053"/>
            <a:chExt cx="2726168" cy="5267325"/>
          </a:xfrm>
        </p:grpSpPr>
        <p:pic>
          <p:nvPicPr>
            <p:cNvPr id="1032" name="Picture 8" descr="452.900+ Fotos, Bilder und lizenzfreie Bilder zu Handy Freisteller - iStock">
              <a:extLst>
                <a:ext uri="{FF2B5EF4-FFF2-40B4-BE49-F238E27FC236}">
                  <a16:creationId xmlns:a16="http://schemas.microsoft.com/office/drawing/2014/main" id="{CBF39ECF-D2A7-7994-6FFA-3EF3C5AE98F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816" r="27417"/>
            <a:stretch/>
          </p:blipFill>
          <p:spPr bwMode="auto">
            <a:xfrm>
              <a:off x="7393562" y="1291053"/>
              <a:ext cx="2726168" cy="52673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Grafik 10">
              <a:extLst>
                <a:ext uri="{FF2B5EF4-FFF2-40B4-BE49-F238E27FC236}">
                  <a16:creationId xmlns:a16="http://schemas.microsoft.com/office/drawing/2014/main" id="{047E4D2E-72D6-A329-DB51-78E0CB88C57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753288" y="2191418"/>
              <a:ext cx="2023294" cy="3736037"/>
            </a:xfrm>
            <a:prstGeom prst="rect">
              <a:avLst/>
            </a:prstGeom>
          </p:spPr>
        </p:pic>
      </p:grpSp>
      <p:pic>
        <p:nvPicPr>
          <p:cNvPr id="1026" name="Picture 2" descr="WhatsApp Logo png 21460383 PNG">
            <a:extLst>
              <a:ext uri="{FF2B5EF4-FFF2-40B4-BE49-F238E27FC236}">
                <a16:creationId xmlns:a16="http://schemas.microsoft.com/office/drawing/2014/main" id="{27466C07-85DB-A7C9-97BB-96728C44030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" b="3"/>
          <a:stretch/>
        </p:blipFill>
        <p:spPr bwMode="auto">
          <a:xfrm>
            <a:off x="9618044" y="-142598"/>
            <a:ext cx="2745530" cy="2745530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72BCF086-CBAF-B17E-DA67-2DE885C11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7063" y="1985843"/>
            <a:ext cx="6895051" cy="3732062"/>
          </a:xfrm>
        </p:spPr>
        <p:txBody>
          <a:bodyPr anchor="t">
            <a:normAutofit/>
          </a:bodyPr>
          <a:lstStyle/>
          <a:p>
            <a:r>
              <a:rPr lang="de-DE" sz="2000" dirty="0">
                <a:cs typeface="Arial" panose="020B0604020202020204" pitchFamily="34" charset="0"/>
                <a:sym typeface="Wingdings" panose="05000000000000000000" pitchFamily="2" charset="2"/>
              </a:rPr>
              <a:t>Einen schnellen und direkten I</a:t>
            </a:r>
            <a:r>
              <a:rPr lang="de-DE" sz="2000" dirty="0">
                <a:cs typeface="Arial" panose="020B0604020202020204" pitchFamily="34" charset="0"/>
              </a:rPr>
              <a:t>nformationsweg für interessierte Sängerschaft </a:t>
            </a:r>
            <a:r>
              <a:rPr lang="de-DE" sz="2000" b="1" dirty="0">
                <a:cs typeface="Arial" panose="020B0604020202020204" pitchFamily="34" charset="0"/>
              </a:rPr>
              <a:t>quer durch den Verband </a:t>
            </a:r>
            <a:r>
              <a:rPr lang="de-DE" sz="2000" dirty="0">
                <a:cs typeface="Arial" panose="020B0604020202020204" pitchFamily="34" charset="0"/>
              </a:rPr>
              <a:t>schaffen</a:t>
            </a:r>
          </a:p>
          <a:p>
            <a:r>
              <a:rPr lang="de-DE" sz="2000" dirty="0">
                <a:cs typeface="Arial" panose="020B0604020202020204" pitchFamily="34" charset="0"/>
              </a:rPr>
              <a:t>Sängerschaft über </a:t>
            </a:r>
            <a:r>
              <a:rPr lang="de-DE" sz="2000" b="1" dirty="0">
                <a:cs typeface="Arial" panose="020B0604020202020204" pitchFamily="34" charset="0"/>
              </a:rPr>
              <a:t>anstehende Events und Neuigkeiten im gesamten EJC-Gebiet </a:t>
            </a:r>
            <a:r>
              <a:rPr lang="de-DE" sz="2000" dirty="0">
                <a:cs typeface="Arial" panose="020B0604020202020204" pitchFamily="34" charset="0"/>
              </a:rPr>
              <a:t>informieren</a:t>
            </a:r>
            <a:br>
              <a:rPr lang="de-DE" sz="2000" dirty="0">
                <a:cs typeface="Arial" panose="020B0604020202020204" pitchFamily="34" charset="0"/>
              </a:rPr>
            </a:br>
            <a:r>
              <a:rPr lang="de-DE" sz="2000" dirty="0">
                <a:cs typeface="Arial" panose="020B0604020202020204" pitchFamily="34" charset="0"/>
                <a:sym typeface="Wingdings" panose="05000000000000000000" pitchFamily="2" charset="2"/>
              </a:rPr>
              <a:t> Chöre im EJC näher zusammenbringen</a:t>
            </a:r>
          </a:p>
          <a:p>
            <a:r>
              <a:rPr lang="de-DE" sz="2000" b="1" dirty="0">
                <a:cs typeface="Arial" panose="020B0604020202020204" pitchFamily="34" charset="0"/>
                <a:sym typeface="Wingdings" panose="05000000000000000000" pitchFamily="2" charset="2"/>
              </a:rPr>
              <a:t>Netzwerke im EJC </a:t>
            </a:r>
            <a:r>
              <a:rPr lang="de-DE" sz="2000" dirty="0">
                <a:cs typeface="Arial" panose="020B0604020202020204" pitchFamily="34" charset="0"/>
                <a:sym typeface="Wingdings" panose="05000000000000000000" pitchFamily="2" charset="2"/>
              </a:rPr>
              <a:t>stärken</a:t>
            </a:r>
          </a:p>
          <a:p>
            <a:r>
              <a:rPr lang="de-DE" sz="2000" b="1" dirty="0">
                <a:cs typeface="Arial" panose="020B0604020202020204" pitchFamily="34" charset="0"/>
                <a:sym typeface="Wingdings" panose="05000000000000000000" pitchFamily="2" charset="2"/>
              </a:rPr>
              <a:t>Am Puls der Zeit </a:t>
            </a:r>
            <a:r>
              <a:rPr lang="de-DE" sz="2000" dirty="0">
                <a:cs typeface="Arial" panose="020B0604020202020204" pitchFamily="34" charset="0"/>
                <a:sym typeface="Wingdings" panose="05000000000000000000" pitchFamily="2" charset="2"/>
              </a:rPr>
              <a:t>sein – mit </a:t>
            </a:r>
            <a:r>
              <a:rPr lang="de-DE" sz="2000" b="1" dirty="0">
                <a:cs typeface="Arial" panose="020B0604020202020204" pitchFamily="34" charset="0"/>
                <a:sym typeface="Wingdings" panose="05000000000000000000" pitchFamily="2" charset="2"/>
              </a:rPr>
              <a:t>möglichst wenig Pflegeaufwand</a:t>
            </a:r>
          </a:p>
          <a:p>
            <a:endParaRPr lang="de-DE" sz="2000" b="1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2000" dirty="0">
              <a:cs typeface="Arial" panose="020B0604020202020204" pitchFamily="34" charset="0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92B2CB5C-4F5B-0303-5519-59ED16BEB818}"/>
              </a:ext>
            </a:extLst>
          </p:cNvPr>
          <p:cNvSpPr txBox="1"/>
          <p:nvPr/>
        </p:nvSpPr>
        <p:spPr>
          <a:xfrm>
            <a:off x="1108100" y="991431"/>
            <a:ext cx="63637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b="1" dirty="0">
                <a:solidFill>
                  <a:srgbClr val="2E7DF6"/>
                </a:solidFill>
                <a:latin typeface="+mj-lt"/>
              </a:rPr>
              <a:t>Zielsetzung</a:t>
            </a:r>
            <a:endParaRPr lang="de-DE" b="1" dirty="0">
              <a:solidFill>
                <a:srgbClr val="2E7DF6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48248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362D44EE-C852-4460-B8B5-C4F2BC205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Freeform: Shape 1032">
            <a:extLst>
              <a:ext uri="{FF2B5EF4-FFF2-40B4-BE49-F238E27FC236}">
                <a16:creationId xmlns:a16="http://schemas.microsoft.com/office/drawing/2014/main" id="{658970D8-8D1D-4B5C-894B-E871CC865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5" name="Freeform: Shape 1034">
            <a:extLst>
              <a:ext uri="{FF2B5EF4-FFF2-40B4-BE49-F238E27FC236}">
                <a16:creationId xmlns:a16="http://schemas.microsoft.com/office/drawing/2014/main" id="{F227E5B6-9132-43CA-B503-37A18562AD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349052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37" name="Freeform: Shape 1036">
            <a:extLst>
              <a:ext uri="{FF2B5EF4-FFF2-40B4-BE49-F238E27FC236}">
                <a16:creationId xmlns:a16="http://schemas.microsoft.com/office/drawing/2014/main" id="{03C2051E-A88D-48E5-BACF-AAED178927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9" name="Freeform: Shape 1038">
            <a:extLst>
              <a:ext uri="{FF2B5EF4-FFF2-40B4-BE49-F238E27FC236}">
                <a16:creationId xmlns:a16="http://schemas.microsoft.com/office/drawing/2014/main" id="{7821A508-2985-4905-874A-527429BAA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41" name="Freeform: Shape 1040">
            <a:extLst>
              <a:ext uri="{FF2B5EF4-FFF2-40B4-BE49-F238E27FC236}">
                <a16:creationId xmlns:a16="http://schemas.microsoft.com/office/drawing/2014/main" id="{D2929CB1-0E3C-4B2D-ADC5-0154FB33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697761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43" name="Freeform: Shape 1042">
            <a:extLst>
              <a:ext uri="{FF2B5EF4-FFF2-40B4-BE49-F238E27FC236}">
                <a16:creationId xmlns:a16="http://schemas.microsoft.com/office/drawing/2014/main" id="{5F2F0C84-BE8C-4DC2-A6D3-30349A801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520513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AC109653-718D-44DD-4AA3-E9F2F659C493}"/>
              </a:ext>
            </a:extLst>
          </p:cNvPr>
          <p:cNvGrpSpPr/>
          <p:nvPr/>
        </p:nvGrpSpPr>
        <p:grpSpPr>
          <a:xfrm>
            <a:off x="8327398" y="991431"/>
            <a:ext cx="2726168" cy="5267325"/>
            <a:chOff x="7393562" y="1291053"/>
            <a:chExt cx="2726168" cy="5267325"/>
          </a:xfrm>
        </p:grpSpPr>
        <p:pic>
          <p:nvPicPr>
            <p:cNvPr id="1032" name="Picture 8" descr="452.900+ Fotos, Bilder und lizenzfreie Bilder zu Handy Freisteller - iStock">
              <a:extLst>
                <a:ext uri="{FF2B5EF4-FFF2-40B4-BE49-F238E27FC236}">
                  <a16:creationId xmlns:a16="http://schemas.microsoft.com/office/drawing/2014/main" id="{CBF39ECF-D2A7-7994-6FFA-3EF3C5AE98F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816" r="27417"/>
            <a:stretch/>
          </p:blipFill>
          <p:spPr bwMode="auto">
            <a:xfrm>
              <a:off x="7393562" y="1291053"/>
              <a:ext cx="2726168" cy="52673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Grafik 10">
              <a:extLst>
                <a:ext uri="{FF2B5EF4-FFF2-40B4-BE49-F238E27FC236}">
                  <a16:creationId xmlns:a16="http://schemas.microsoft.com/office/drawing/2014/main" id="{047E4D2E-72D6-A329-DB51-78E0CB88C57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753288" y="2191418"/>
              <a:ext cx="2023294" cy="3736037"/>
            </a:xfrm>
            <a:prstGeom prst="rect">
              <a:avLst/>
            </a:prstGeom>
          </p:spPr>
        </p:pic>
      </p:grpSp>
      <p:pic>
        <p:nvPicPr>
          <p:cNvPr id="1026" name="Picture 2" descr="WhatsApp Logo png 21460383 PNG">
            <a:extLst>
              <a:ext uri="{FF2B5EF4-FFF2-40B4-BE49-F238E27FC236}">
                <a16:creationId xmlns:a16="http://schemas.microsoft.com/office/drawing/2014/main" id="{27466C07-85DB-A7C9-97BB-96728C44030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" b="3"/>
          <a:stretch/>
        </p:blipFill>
        <p:spPr bwMode="auto">
          <a:xfrm>
            <a:off x="9618044" y="-142598"/>
            <a:ext cx="2745530" cy="2745530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72BCF086-CBAF-B17E-DA67-2DE885C11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8434" y="2708173"/>
            <a:ext cx="6895050" cy="2434177"/>
          </a:xfrm>
        </p:spPr>
        <p:txBody>
          <a:bodyPr anchor="t">
            <a:normAutofit/>
          </a:bodyPr>
          <a:lstStyle/>
          <a:p>
            <a:r>
              <a:rPr lang="de-DE" sz="2000" dirty="0">
                <a:cs typeface="Arial" panose="020B0604020202020204" pitchFamily="34" charset="0"/>
                <a:sym typeface="Wingdings" panose="05000000000000000000" pitchFamily="2" charset="2"/>
              </a:rPr>
              <a:t>Seit </a:t>
            </a:r>
            <a:r>
              <a:rPr lang="de-DE" sz="2000" b="1" dirty="0">
                <a:cs typeface="Arial" panose="020B0604020202020204" pitchFamily="34" charset="0"/>
                <a:sym typeface="Wingdings" panose="05000000000000000000" pitchFamily="2" charset="2"/>
              </a:rPr>
              <a:t>Sommer 2022 </a:t>
            </a:r>
            <a:r>
              <a:rPr lang="de-DE" sz="2000" dirty="0">
                <a:cs typeface="Arial" panose="020B0604020202020204" pitchFamily="34" charset="0"/>
                <a:sym typeface="Wingdings" panose="05000000000000000000" pitchFamily="2" charset="2"/>
              </a:rPr>
              <a:t>verfügbar – schrittweiser Roll-out</a:t>
            </a:r>
          </a:p>
          <a:p>
            <a:r>
              <a:rPr lang="de-DE" sz="2000" dirty="0">
                <a:cs typeface="Arial" panose="020B0604020202020204" pitchFamily="34" charset="0"/>
              </a:rPr>
              <a:t>Bis </a:t>
            </a:r>
            <a:r>
              <a:rPr lang="de-DE" sz="2000" b="1" dirty="0">
                <a:cs typeface="Arial" panose="020B0604020202020204" pitchFamily="34" charset="0"/>
              </a:rPr>
              <a:t>max. 5.000 Kontakte </a:t>
            </a:r>
            <a:r>
              <a:rPr lang="de-DE" sz="2000" dirty="0">
                <a:cs typeface="Arial" panose="020B0604020202020204" pitchFamily="34" charset="0"/>
              </a:rPr>
              <a:t>in einer Community erreichbar</a:t>
            </a:r>
          </a:p>
          <a:p>
            <a:r>
              <a:rPr lang="de-DE" sz="2000" dirty="0">
                <a:cs typeface="Arial" panose="020B0604020202020204" pitchFamily="34" charset="0"/>
                <a:sym typeface="Wingdings" panose="05000000000000000000" pitchFamily="2" charset="2"/>
              </a:rPr>
              <a:t>Bis zu </a:t>
            </a:r>
            <a:r>
              <a:rPr lang="de-DE" sz="2000" b="1" dirty="0">
                <a:cs typeface="Arial" panose="020B0604020202020204" pitchFamily="34" charset="0"/>
                <a:sym typeface="Wingdings" panose="05000000000000000000" pitchFamily="2" charset="2"/>
              </a:rPr>
              <a:t>20 Admins </a:t>
            </a:r>
            <a:r>
              <a:rPr lang="de-DE" sz="2000" dirty="0">
                <a:cs typeface="Arial" panose="020B0604020202020204" pitchFamily="34" charset="0"/>
                <a:sym typeface="Wingdings" panose="05000000000000000000" pitchFamily="2" charset="2"/>
              </a:rPr>
              <a:t>in einer Community möglich</a:t>
            </a:r>
          </a:p>
          <a:p>
            <a:r>
              <a:rPr lang="de-DE" sz="2000" dirty="0">
                <a:cs typeface="Arial" panose="020B0604020202020204" pitchFamily="34" charset="0"/>
                <a:sym typeface="Wingdings" panose="05000000000000000000" pitchFamily="2" charset="2"/>
              </a:rPr>
              <a:t>Bis zu </a:t>
            </a:r>
            <a:r>
              <a:rPr lang="de-DE" sz="2000" b="1" dirty="0">
                <a:cs typeface="Arial" panose="020B0604020202020204" pitchFamily="34" charset="0"/>
                <a:sym typeface="Wingdings" panose="05000000000000000000" pitchFamily="2" charset="2"/>
              </a:rPr>
              <a:t>50 Gruppen </a:t>
            </a:r>
            <a:r>
              <a:rPr lang="de-DE" sz="2000" dirty="0">
                <a:cs typeface="Arial" panose="020B0604020202020204" pitchFamily="34" charset="0"/>
                <a:sym typeface="Wingdings" panose="05000000000000000000" pitchFamily="2" charset="2"/>
              </a:rPr>
              <a:t>können in einer Community integriert werden</a:t>
            </a:r>
          </a:p>
          <a:p>
            <a:r>
              <a:rPr lang="de-DE" sz="2000" b="1" dirty="0">
                <a:cs typeface="Arial" panose="020B0604020202020204" pitchFamily="34" charset="0"/>
                <a:sym typeface="Wingdings" panose="05000000000000000000" pitchFamily="2" charset="2"/>
              </a:rPr>
              <a:t>Austritte</a:t>
            </a:r>
            <a:r>
              <a:rPr lang="de-DE" sz="2000" dirty="0">
                <a:cs typeface="Arial" panose="020B0604020202020204" pitchFamily="34" charset="0"/>
                <a:sym typeface="Wingdings" panose="05000000000000000000" pitchFamily="2" charset="2"/>
              </a:rPr>
              <a:t> werden </a:t>
            </a:r>
            <a:r>
              <a:rPr lang="de-DE" sz="2000" b="1" dirty="0">
                <a:cs typeface="Arial" panose="020B0604020202020204" pitchFamily="34" charset="0"/>
                <a:sym typeface="Wingdings" panose="05000000000000000000" pitchFamily="2" charset="2"/>
              </a:rPr>
              <a:t>nicht getrackt bzw. angekündigt</a:t>
            </a:r>
          </a:p>
          <a:p>
            <a:endParaRPr lang="de-DE" sz="1800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1800" dirty="0">
              <a:cs typeface="Arial" panose="020B0604020202020204" pitchFamily="34" charset="0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92B2CB5C-4F5B-0303-5519-59ED16BEB818}"/>
              </a:ext>
            </a:extLst>
          </p:cNvPr>
          <p:cNvSpPr txBox="1"/>
          <p:nvPr/>
        </p:nvSpPr>
        <p:spPr>
          <a:xfrm>
            <a:off x="1108100" y="991431"/>
            <a:ext cx="63637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b="1" dirty="0">
                <a:solidFill>
                  <a:srgbClr val="2E7DF6"/>
                </a:solidFill>
                <a:latin typeface="+mj-lt"/>
              </a:rPr>
              <a:t>Wissenswertes zu WhatsApp-Communities</a:t>
            </a:r>
            <a:endParaRPr lang="de-DE" b="1" dirty="0">
              <a:solidFill>
                <a:srgbClr val="2E7DF6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80639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362D44EE-C852-4460-B8B5-C4F2BC205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Freeform: Shape 1032">
            <a:extLst>
              <a:ext uri="{FF2B5EF4-FFF2-40B4-BE49-F238E27FC236}">
                <a16:creationId xmlns:a16="http://schemas.microsoft.com/office/drawing/2014/main" id="{658970D8-8D1D-4B5C-894B-E871CC865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5" name="Freeform: Shape 1034">
            <a:extLst>
              <a:ext uri="{FF2B5EF4-FFF2-40B4-BE49-F238E27FC236}">
                <a16:creationId xmlns:a16="http://schemas.microsoft.com/office/drawing/2014/main" id="{F227E5B6-9132-43CA-B503-37A18562AD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349052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37" name="Freeform: Shape 1036">
            <a:extLst>
              <a:ext uri="{FF2B5EF4-FFF2-40B4-BE49-F238E27FC236}">
                <a16:creationId xmlns:a16="http://schemas.microsoft.com/office/drawing/2014/main" id="{03C2051E-A88D-48E5-BACF-AAED178927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9" name="Freeform: Shape 1038">
            <a:extLst>
              <a:ext uri="{FF2B5EF4-FFF2-40B4-BE49-F238E27FC236}">
                <a16:creationId xmlns:a16="http://schemas.microsoft.com/office/drawing/2014/main" id="{7821A508-2985-4905-874A-527429BAA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41" name="Freeform: Shape 1040">
            <a:extLst>
              <a:ext uri="{FF2B5EF4-FFF2-40B4-BE49-F238E27FC236}">
                <a16:creationId xmlns:a16="http://schemas.microsoft.com/office/drawing/2014/main" id="{D2929CB1-0E3C-4B2D-ADC5-0154FB33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697761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43" name="Freeform: Shape 1042">
            <a:extLst>
              <a:ext uri="{FF2B5EF4-FFF2-40B4-BE49-F238E27FC236}">
                <a16:creationId xmlns:a16="http://schemas.microsoft.com/office/drawing/2014/main" id="{5F2F0C84-BE8C-4DC2-A6D3-30349A801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520513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AC109653-718D-44DD-4AA3-E9F2F659C493}"/>
              </a:ext>
            </a:extLst>
          </p:cNvPr>
          <p:cNvGrpSpPr/>
          <p:nvPr/>
        </p:nvGrpSpPr>
        <p:grpSpPr>
          <a:xfrm>
            <a:off x="8327398" y="991431"/>
            <a:ext cx="2726168" cy="5267325"/>
            <a:chOff x="7393562" y="1291053"/>
            <a:chExt cx="2726168" cy="5267325"/>
          </a:xfrm>
        </p:grpSpPr>
        <p:pic>
          <p:nvPicPr>
            <p:cNvPr id="1032" name="Picture 8" descr="452.900+ Fotos, Bilder und lizenzfreie Bilder zu Handy Freisteller - iStock">
              <a:extLst>
                <a:ext uri="{FF2B5EF4-FFF2-40B4-BE49-F238E27FC236}">
                  <a16:creationId xmlns:a16="http://schemas.microsoft.com/office/drawing/2014/main" id="{CBF39ECF-D2A7-7994-6FFA-3EF3C5AE98F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816" r="27417"/>
            <a:stretch/>
          </p:blipFill>
          <p:spPr bwMode="auto">
            <a:xfrm>
              <a:off x="7393562" y="1291053"/>
              <a:ext cx="2726168" cy="52673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Grafik 10">
              <a:extLst>
                <a:ext uri="{FF2B5EF4-FFF2-40B4-BE49-F238E27FC236}">
                  <a16:creationId xmlns:a16="http://schemas.microsoft.com/office/drawing/2014/main" id="{047E4D2E-72D6-A329-DB51-78E0CB88C57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753288" y="2191418"/>
              <a:ext cx="2023294" cy="3736037"/>
            </a:xfrm>
            <a:prstGeom prst="rect">
              <a:avLst/>
            </a:prstGeom>
          </p:spPr>
        </p:pic>
      </p:grpSp>
      <p:pic>
        <p:nvPicPr>
          <p:cNvPr id="1026" name="Picture 2" descr="WhatsApp Logo png 21460383 PNG">
            <a:extLst>
              <a:ext uri="{FF2B5EF4-FFF2-40B4-BE49-F238E27FC236}">
                <a16:creationId xmlns:a16="http://schemas.microsoft.com/office/drawing/2014/main" id="{27466C07-85DB-A7C9-97BB-96728C44030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" b="3"/>
          <a:stretch/>
        </p:blipFill>
        <p:spPr bwMode="auto">
          <a:xfrm>
            <a:off x="9618044" y="-142598"/>
            <a:ext cx="2745530" cy="2745530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92B2CB5C-4F5B-0303-5519-59ED16BEB818}"/>
              </a:ext>
            </a:extLst>
          </p:cNvPr>
          <p:cNvSpPr txBox="1"/>
          <p:nvPr/>
        </p:nvSpPr>
        <p:spPr>
          <a:xfrm>
            <a:off x="1108100" y="991431"/>
            <a:ext cx="63637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b="1" dirty="0">
                <a:solidFill>
                  <a:srgbClr val="2E7DF6"/>
                </a:solidFill>
                <a:latin typeface="+mj-lt"/>
              </a:rPr>
              <a:t>Vorteile</a:t>
            </a:r>
            <a:endParaRPr lang="de-DE" b="1" dirty="0">
              <a:solidFill>
                <a:srgbClr val="2E7DF6"/>
              </a:solidFill>
              <a:latin typeface="+mj-lt"/>
            </a:endParaRPr>
          </a:p>
        </p:txBody>
      </p:sp>
      <p:sp>
        <p:nvSpPr>
          <p:cNvPr id="2" name="Inhaltsplatzhalter 2">
            <a:extLst>
              <a:ext uri="{FF2B5EF4-FFF2-40B4-BE49-F238E27FC236}">
                <a16:creationId xmlns:a16="http://schemas.microsoft.com/office/drawing/2014/main" id="{6971AE73-37BC-09CF-94E7-4CF6F60B4464}"/>
              </a:ext>
            </a:extLst>
          </p:cNvPr>
          <p:cNvSpPr txBox="1">
            <a:spLocks/>
          </p:cNvSpPr>
          <p:nvPr/>
        </p:nvSpPr>
        <p:spPr>
          <a:xfrm>
            <a:off x="1108100" y="1985844"/>
            <a:ext cx="7130335" cy="3732062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000">
                <a:cs typeface="Arial" panose="020B0604020202020204" pitchFamily="34" charset="0"/>
              </a:rPr>
              <a:t>Admins haben </a:t>
            </a:r>
            <a:r>
              <a:rPr lang="de-DE" sz="2000" b="1">
                <a:cs typeface="Arial" panose="020B0604020202020204" pitchFamily="34" charset="0"/>
              </a:rPr>
              <a:t>Kontrolle über Inhalte</a:t>
            </a:r>
          </a:p>
          <a:p>
            <a:r>
              <a:rPr lang="de-DE" sz="2000" b="1">
                <a:cs typeface="Arial" panose="020B0604020202020204" pitchFamily="34" charset="0"/>
              </a:rPr>
              <a:t>Thematische Filterung </a:t>
            </a:r>
            <a:r>
              <a:rPr lang="de-DE" sz="2000">
                <a:cs typeface="Arial" panose="020B0604020202020204" pitchFamily="34" charset="0"/>
              </a:rPr>
              <a:t>durch Admins: Kein Spam für Mitglieder</a:t>
            </a:r>
          </a:p>
          <a:p>
            <a:r>
              <a:rPr lang="de-DE" sz="2000" b="1">
                <a:cs typeface="Arial" panose="020B0604020202020204" pitchFamily="34" charset="0"/>
              </a:rPr>
              <a:t>One-Way-Kommunikation:</a:t>
            </a:r>
            <a:r>
              <a:rPr lang="de-DE" sz="2000">
                <a:cs typeface="Arial" panose="020B0604020202020204" pitchFamily="34" charset="0"/>
              </a:rPr>
              <a:t> Nur Admins können Informationen senden – keine Rückmeldung durch Community-Mitglieder möglich (= keine „Chat-Funktion“ und dadurch kein „Spam-Gefühl“ für Mitglieder)</a:t>
            </a:r>
          </a:p>
          <a:p>
            <a:r>
              <a:rPr lang="de-DE" sz="2000" b="1">
                <a:cs typeface="Arial" panose="020B0604020202020204" pitchFamily="34" charset="0"/>
              </a:rPr>
              <a:t>Freiwilliger Beitritt</a:t>
            </a:r>
            <a:r>
              <a:rPr lang="de-DE" sz="2000">
                <a:cs typeface="Arial" panose="020B0604020202020204" pitchFamily="34" charset="0"/>
              </a:rPr>
              <a:t>: Mitglieder müssen selbst aktiv werden und bei Interesse über Link in Community beitreten (z.B. über Flyer oder Vereinsfunktionäre) </a:t>
            </a:r>
            <a:br>
              <a:rPr lang="de-DE" sz="2000">
                <a:cs typeface="Arial" panose="020B0604020202020204" pitchFamily="34" charset="0"/>
              </a:rPr>
            </a:br>
            <a:r>
              <a:rPr lang="de-DE" sz="2000">
                <a:cs typeface="Arial" panose="020B0604020202020204" pitchFamily="34" charset="0"/>
                <a:sym typeface="Wingdings" panose="05000000000000000000" pitchFamily="2" charset="2"/>
              </a:rPr>
              <a:t> kein </a:t>
            </a:r>
            <a:r>
              <a:rPr lang="de-DE" sz="2000" b="1">
                <a:cs typeface="Arial" panose="020B0604020202020204" pitchFamily="34" charset="0"/>
                <a:sym typeface="Wingdings" panose="05000000000000000000" pitchFamily="2" charset="2"/>
              </a:rPr>
              <a:t>Pflegeaufwand</a:t>
            </a:r>
            <a:r>
              <a:rPr lang="de-DE" sz="2000">
                <a:cs typeface="Arial" panose="020B0604020202020204" pitchFamily="34" charset="0"/>
                <a:sym typeface="Wingdings" panose="05000000000000000000" pitchFamily="2" charset="2"/>
              </a:rPr>
              <a:t> für Admins</a:t>
            </a:r>
          </a:p>
          <a:p>
            <a:r>
              <a:rPr lang="de-DE" sz="2000" b="1">
                <a:cs typeface="Arial" panose="020B0604020202020204" pitchFamily="34" charset="0"/>
                <a:sym typeface="Wingdings" panose="05000000000000000000" pitchFamily="2" charset="2"/>
              </a:rPr>
              <a:t>Schneller und einfacher Weg</a:t>
            </a:r>
            <a:r>
              <a:rPr lang="de-DE" sz="2000">
                <a:cs typeface="Arial" panose="020B0604020202020204" pitchFamily="34" charset="0"/>
                <a:sym typeface="Wingdings" panose="05000000000000000000" pitchFamily="2" charset="2"/>
              </a:rPr>
              <a:t>, interessierte Sängerschaft zu erreichen</a:t>
            </a:r>
          </a:p>
          <a:p>
            <a:endParaRPr lang="de-DE" sz="2000"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e-DE" sz="2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145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362D44EE-C852-4460-B8B5-C4F2BC205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Freeform: Shape 1032">
            <a:extLst>
              <a:ext uri="{FF2B5EF4-FFF2-40B4-BE49-F238E27FC236}">
                <a16:creationId xmlns:a16="http://schemas.microsoft.com/office/drawing/2014/main" id="{658970D8-8D1D-4B5C-894B-E871CC865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5" name="Freeform: Shape 1034">
            <a:extLst>
              <a:ext uri="{FF2B5EF4-FFF2-40B4-BE49-F238E27FC236}">
                <a16:creationId xmlns:a16="http://schemas.microsoft.com/office/drawing/2014/main" id="{F227E5B6-9132-43CA-B503-37A18562AD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349052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37" name="Freeform: Shape 1036">
            <a:extLst>
              <a:ext uri="{FF2B5EF4-FFF2-40B4-BE49-F238E27FC236}">
                <a16:creationId xmlns:a16="http://schemas.microsoft.com/office/drawing/2014/main" id="{03C2051E-A88D-48E5-BACF-AAED178927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9" name="Freeform: Shape 1038">
            <a:extLst>
              <a:ext uri="{FF2B5EF4-FFF2-40B4-BE49-F238E27FC236}">
                <a16:creationId xmlns:a16="http://schemas.microsoft.com/office/drawing/2014/main" id="{7821A508-2985-4905-874A-527429BAA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41" name="Freeform: Shape 1040">
            <a:extLst>
              <a:ext uri="{FF2B5EF4-FFF2-40B4-BE49-F238E27FC236}">
                <a16:creationId xmlns:a16="http://schemas.microsoft.com/office/drawing/2014/main" id="{D2929CB1-0E3C-4B2D-ADC5-0154FB33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697761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43" name="Freeform: Shape 1042">
            <a:extLst>
              <a:ext uri="{FF2B5EF4-FFF2-40B4-BE49-F238E27FC236}">
                <a16:creationId xmlns:a16="http://schemas.microsoft.com/office/drawing/2014/main" id="{5F2F0C84-BE8C-4DC2-A6D3-30349A801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520513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AC109653-718D-44DD-4AA3-E9F2F659C493}"/>
              </a:ext>
            </a:extLst>
          </p:cNvPr>
          <p:cNvGrpSpPr/>
          <p:nvPr/>
        </p:nvGrpSpPr>
        <p:grpSpPr>
          <a:xfrm>
            <a:off x="8327398" y="991431"/>
            <a:ext cx="2726168" cy="5267325"/>
            <a:chOff x="7393562" y="1291053"/>
            <a:chExt cx="2726168" cy="5267325"/>
          </a:xfrm>
        </p:grpSpPr>
        <p:pic>
          <p:nvPicPr>
            <p:cNvPr id="1032" name="Picture 8" descr="452.900+ Fotos, Bilder und lizenzfreie Bilder zu Handy Freisteller - iStock">
              <a:extLst>
                <a:ext uri="{FF2B5EF4-FFF2-40B4-BE49-F238E27FC236}">
                  <a16:creationId xmlns:a16="http://schemas.microsoft.com/office/drawing/2014/main" id="{CBF39ECF-D2A7-7994-6FFA-3EF3C5AE98F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816" r="27417"/>
            <a:stretch/>
          </p:blipFill>
          <p:spPr bwMode="auto">
            <a:xfrm>
              <a:off x="7393562" y="1291053"/>
              <a:ext cx="2726168" cy="52673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Grafik 10">
              <a:extLst>
                <a:ext uri="{FF2B5EF4-FFF2-40B4-BE49-F238E27FC236}">
                  <a16:creationId xmlns:a16="http://schemas.microsoft.com/office/drawing/2014/main" id="{047E4D2E-72D6-A329-DB51-78E0CB88C57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753288" y="2191418"/>
              <a:ext cx="2023294" cy="3736037"/>
            </a:xfrm>
            <a:prstGeom prst="rect">
              <a:avLst/>
            </a:prstGeom>
          </p:spPr>
        </p:pic>
      </p:grpSp>
      <p:pic>
        <p:nvPicPr>
          <p:cNvPr id="1026" name="Picture 2" descr="WhatsApp Logo png 21460383 PNG">
            <a:extLst>
              <a:ext uri="{FF2B5EF4-FFF2-40B4-BE49-F238E27FC236}">
                <a16:creationId xmlns:a16="http://schemas.microsoft.com/office/drawing/2014/main" id="{27466C07-85DB-A7C9-97BB-96728C44030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" b="3"/>
          <a:stretch/>
        </p:blipFill>
        <p:spPr bwMode="auto">
          <a:xfrm>
            <a:off x="9618044" y="-142598"/>
            <a:ext cx="2745530" cy="2745530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93557A37-749F-49C1-5144-CA19582ABC88}"/>
              </a:ext>
            </a:extLst>
          </p:cNvPr>
          <p:cNvSpPr txBox="1">
            <a:spLocks/>
          </p:cNvSpPr>
          <p:nvPr/>
        </p:nvSpPr>
        <p:spPr>
          <a:xfrm>
            <a:off x="1185231" y="2755139"/>
            <a:ext cx="6970593" cy="274031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000" b="1" dirty="0">
                <a:cs typeface="Arial" panose="020B0604020202020204" pitchFamily="34" charset="0"/>
                <a:sym typeface="Wingdings" panose="05000000000000000000" pitchFamily="2" charset="2"/>
              </a:rPr>
              <a:t>Infotag des EJC </a:t>
            </a:r>
            <a:r>
              <a:rPr lang="de-DE" sz="2000" dirty="0">
                <a:cs typeface="Arial" panose="020B0604020202020204" pitchFamily="34" charset="0"/>
                <a:sym typeface="Wingdings" panose="05000000000000000000" pitchFamily="2" charset="2"/>
              </a:rPr>
              <a:t>am 14. Oktober </a:t>
            </a:r>
          </a:p>
          <a:p>
            <a:r>
              <a:rPr lang="de-DE" sz="2000" b="1" dirty="0">
                <a:cs typeface="Arial" panose="020B0604020202020204" pitchFamily="34" charset="0"/>
                <a:sym typeface="Wingdings" panose="05000000000000000000" pitchFamily="2" charset="2"/>
              </a:rPr>
              <a:t>Flyer</a:t>
            </a:r>
            <a:r>
              <a:rPr lang="de-DE" sz="2000" dirty="0">
                <a:cs typeface="Arial" panose="020B0604020202020204" pitchFamily="34" charset="0"/>
                <a:sym typeface="Wingdings" panose="05000000000000000000" pitchFamily="2" charset="2"/>
              </a:rPr>
              <a:t> mit QR-Code zur Community auslegen auf Veranstaltungen (z.B. Festival der jungen Chöre, Bezirkstage)</a:t>
            </a:r>
          </a:p>
          <a:p>
            <a:r>
              <a:rPr lang="de-DE" sz="2000" b="1" dirty="0">
                <a:cs typeface="Arial" panose="020B0604020202020204" pitchFamily="34" charset="0"/>
                <a:sym typeface="Wingdings" panose="05000000000000000000" pitchFamily="2" charset="2"/>
              </a:rPr>
              <a:t>EJC-Website </a:t>
            </a:r>
            <a:r>
              <a:rPr lang="de-DE" sz="2000" dirty="0">
                <a:cs typeface="Arial" panose="020B0604020202020204" pitchFamily="34" charset="0"/>
                <a:sym typeface="Wingdings" panose="05000000000000000000" pitchFamily="2" charset="2"/>
              </a:rPr>
              <a:t>(online ab 15. Oktober)</a:t>
            </a:r>
          </a:p>
          <a:p>
            <a:r>
              <a:rPr lang="de-DE" sz="2000" dirty="0">
                <a:cs typeface="Arial" panose="020B0604020202020204" pitchFamily="34" charset="0"/>
                <a:sym typeface="Wingdings" panose="05000000000000000000" pitchFamily="2" charset="2"/>
              </a:rPr>
              <a:t>Mail an </a:t>
            </a:r>
            <a:r>
              <a:rPr lang="de-DE" sz="2000" b="1" dirty="0">
                <a:cs typeface="Arial" panose="020B0604020202020204" pitchFamily="34" charset="0"/>
                <a:sym typeface="Wingdings" panose="05000000000000000000" pitchFamily="2" charset="2"/>
              </a:rPr>
              <a:t>Vereinsverantwortliche</a:t>
            </a:r>
            <a:r>
              <a:rPr lang="de-DE" sz="2000" dirty="0">
                <a:cs typeface="Arial" panose="020B0604020202020204" pitchFamily="34" charset="0"/>
                <a:sym typeface="Wingdings" panose="05000000000000000000" pitchFamily="2" charset="2"/>
              </a:rPr>
              <a:t> mit Flyer und Link zur Gruppe mit Bitte um Weiterleitung an Sängerschaft (versenden am 15. Oktober – nach Infotag)</a:t>
            </a:r>
          </a:p>
          <a:p>
            <a:endParaRPr lang="de-DE" sz="2000" dirty="0"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e-DE" sz="2000" dirty="0">
              <a:cs typeface="Arial" panose="020B0604020202020204" pitchFamily="34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CBF1608B-5039-7BC7-EC14-F0789E070270}"/>
              </a:ext>
            </a:extLst>
          </p:cNvPr>
          <p:cNvSpPr txBox="1"/>
          <p:nvPr/>
        </p:nvSpPr>
        <p:spPr>
          <a:xfrm>
            <a:off x="1108100" y="991431"/>
            <a:ext cx="757902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b="1" dirty="0">
                <a:solidFill>
                  <a:srgbClr val="2E7DF6"/>
                </a:solidFill>
                <a:latin typeface="+mj-lt"/>
              </a:rPr>
              <a:t>Kommunikation: </a:t>
            </a:r>
            <a:br>
              <a:rPr lang="de-DE" sz="4400" b="1" dirty="0">
                <a:solidFill>
                  <a:srgbClr val="2E7DF6"/>
                </a:solidFill>
                <a:latin typeface="+mj-lt"/>
              </a:rPr>
            </a:br>
            <a:r>
              <a:rPr lang="de-DE" sz="4400" b="1" dirty="0">
                <a:solidFill>
                  <a:srgbClr val="2E7DF6"/>
                </a:solidFill>
                <a:latin typeface="+mj-lt"/>
              </a:rPr>
              <a:t>Bekanntgabe der Community</a:t>
            </a:r>
            <a:endParaRPr lang="de-DE" b="1" dirty="0">
              <a:solidFill>
                <a:srgbClr val="2E7DF6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50546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362D44EE-C852-4460-B8B5-C4F2BC205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Freeform: Shape 1032">
            <a:extLst>
              <a:ext uri="{FF2B5EF4-FFF2-40B4-BE49-F238E27FC236}">
                <a16:creationId xmlns:a16="http://schemas.microsoft.com/office/drawing/2014/main" id="{658970D8-8D1D-4B5C-894B-E871CC865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5" name="Freeform: Shape 1034">
            <a:extLst>
              <a:ext uri="{FF2B5EF4-FFF2-40B4-BE49-F238E27FC236}">
                <a16:creationId xmlns:a16="http://schemas.microsoft.com/office/drawing/2014/main" id="{F227E5B6-9132-43CA-B503-37A18562AD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349052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37" name="Freeform: Shape 1036">
            <a:extLst>
              <a:ext uri="{FF2B5EF4-FFF2-40B4-BE49-F238E27FC236}">
                <a16:creationId xmlns:a16="http://schemas.microsoft.com/office/drawing/2014/main" id="{03C2051E-A88D-48E5-BACF-AAED178927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9" name="Freeform: Shape 1038">
            <a:extLst>
              <a:ext uri="{FF2B5EF4-FFF2-40B4-BE49-F238E27FC236}">
                <a16:creationId xmlns:a16="http://schemas.microsoft.com/office/drawing/2014/main" id="{7821A508-2985-4905-874A-527429BAA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41" name="Freeform: Shape 1040">
            <a:extLst>
              <a:ext uri="{FF2B5EF4-FFF2-40B4-BE49-F238E27FC236}">
                <a16:creationId xmlns:a16="http://schemas.microsoft.com/office/drawing/2014/main" id="{D2929CB1-0E3C-4B2D-ADC5-0154FB33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697761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43" name="Freeform: Shape 1042">
            <a:extLst>
              <a:ext uri="{FF2B5EF4-FFF2-40B4-BE49-F238E27FC236}">
                <a16:creationId xmlns:a16="http://schemas.microsoft.com/office/drawing/2014/main" id="{5F2F0C84-BE8C-4DC2-A6D3-30349A801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520513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AC109653-718D-44DD-4AA3-E9F2F659C493}"/>
              </a:ext>
            </a:extLst>
          </p:cNvPr>
          <p:cNvGrpSpPr/>
          <p:nvPr/>
        </p:nvGrpSpPr>
        <p:grpSpPr>
          <a:xfrm>
            <a:off x="8327398" y="991431"/>
            <a:ext cx="2726168" cy="5267325"/>
            <a:chOff x="7393562" y="1291053"/>
            <a:chExt cx="2726168" cy="5267325"/>
          </a:xfrm>
        </p:grpSpPr>
        <p:pic>
          <p:nvPicPr>
            <p:cNvPr id="1032" name="Picture 8" descr="452.900+ Fotos, Bilder und lizenzfreie Bilder zu Handy Freisteller - iStock">
              <a:extLst>
                <a:ext uri="{FF2B5EF4-FFF2-40B4-BE49-F238E27FC236}">
                  <a16:creationId xmlns:a16="http://schemas.microsoft.com/office/drawing/2014/main" id="{CBF39ECF-D2A7-7994-6FFA-3EF3C5AE98F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816" r="27417"/>
            <a:stretch/>
          </p:blipFill>
          <p:spPr bwMode="auto">
            <a:xfrm>
              <a:off x="7393562" y="1291053"/>
              <a:ext cx="2726168" cy="52673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Grafik 10">
              <a:extLst>
                <a:ext uri="{FF2B5EF4-FFF2-40B4-BE49-F238E27FC236}">
                  <a16:creationId xmlns:a16="http://schemas.microsoft.com/office/drawing/2014/main" id="{047E4D2E-72D6-A329-DB51-78E0CB88C57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753288" y="2191418"/>
              <a:ext cx="2023294" cy="3736037"/>
            </a:xfrm>
            <a:prstGeom prst="rect">
              <a:avLst/>
            </a:prstGeom>
          </p:spPr>
        </p:pic>
      </p:grpSp>
      <p:pic>
        <p:nvPicPr>
          <p:cNvPr id="1026" name="Picture 2" descr="WhatsApp Logo png 21460383 PNG">
            <a:extLst>
              <a:ext uri="{FF2B5EF4-FFF2-40B4-BE49-F238E27FC236}">
                <a16:creationId xmlns:a16="http://schemas.microsoft.com/office/drawing/2014/main" id="{27466C07-85DB-A7C9-97BB-96728C44030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" b="3"/>
          <a:stretch/>
        </p:blipFill>
        <p:spPr bwMode="auto">
          <a:xfrm>
            <a:off x="9618044" y="-142598"/>
            <a:ext cx="2745530" cy="2745530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93557A37-749F-49C1-5144-CA19582ABC88}"/>
              </a:ext>
            </a:extLst>
          </p:cNvPr>
          <p:cNvSpPr txBox="1">
            <a:spLocks/>
          </p:cNvSpPr>
          <p:nvPr/>
        </p:nvSpPr>
        <p:spPr>
          <a:xfrm>
            <a:off x="1197063" y="1985843"/>
            <a:ext cx="6970593" cy="373206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000" b="1" strike="sngStrike" dirty="0">
                <a:cs typeface="Arial" panose="020B0604020202020204" pitchFamily="34" charset="0"/>
                <a:sym typeface="Wingdings" panose="05000000000000000000" pitchFamily="2" charset="2"/>
              </a:rPr>
              <a:t>Rechtliche Prüfung</a:t>
            </a:r>
            <a:r>
              <a:rPr lang="de-DE" sz="2000" strike="sngStrike" dirty="0">
                <a:cs typeface="Arial" panose="020B0604020202020204" pitchFamily="34" charset="0"/>
                <a:sym typeface="Wingdings" panose="05000000000000000000" pitchFamily="2" charset="2"/>
              </a:rPr>
              <a:t>/Beratung von Rechtsbeistand, ob Vorhaben prinzipiell in Ordnung</a:t>
            </a:r>
          </a:p>
          <a:p>
            <a:r>
              <a:rPr lang="de-DE" sz="2000" dirty="0">
                <a:cs typeface="Arial" panose="020B0604020202020204" pitchFamily="34" charset="0"/>
                <a:sym typeface="Wingdings" panose="05000000000000000000" pitchFamily="2" charset="2"/>
              </a:rPr>
              <a:t>Aufbereitung eines </a:t>
            </a:r>
            <a:r>
              <a:rPr lang="de-DE" sz="2000" b="1" dirty="0">
                <a:cs typeface="Arial" panose="020B0604020202020204" pitchFamily="34" charset="0"/>
                <a:sym typeface="Wingdings" panose="05000000000000000000" pitchFamily="2" charset="2"/>
              </a:rPr>
              <a:t>Flyers</a:t>
            </a:r>
            <a:r>
              <a:rPr lang="de-DE" sz="2000" dirty="0">
                <a:cs typeface="Arial" panose="020B0604020202020204" pitchFamily="34" charset="0"/>
                <a:sym typeface="Wingdings" panose="05000000000000000000" pitchFamily="2" charset="2"/>
              </a:rPr>
              <a:t> zur Ankündigung der Community</a:t>
            </a:r>
            <a:br>
              <a:rPr lang="de-DE" sz="2000" dirty="0">
                <a:cs typeface="Arial" panose="020B0604020202020204" pitchFamily="34" charset="0"/>
                <a:sym typeface="Wingdings" panose="05000000000000000000" pitchFamily="2" charset="2"/>
              </a:rPr>
            </a:br>
            <a:r>
              <a:rPr lang="de-DE" sz="2000" i="1" dirty="0">
                <a:cs typeface="Arial" panose="020B0604020202020204" pitchFamily="34" charset="0"/>
                <a:sym typeface="Wingdings" panose="05000000000000000000" pitchFamily="2" charset="2"/>
              </a:rPr>
              <a:t> To Do Lena</a:t>
            </a:r>
          </a:p>
          <a:p>
            <a:r>
              <a:rPr lang="de-DE" sz="2000" dirty="0">
                <a:cs typeface="Arial" panose="020B0604020202020204" pitchFamily="34" charset="0"/>
                <a:sym typeface="Wingdings" panose="05000000000000000000" pitchFamily="2" charset="2"/>
              </a:rPr>
              <a:t>Aufbereitung der </a:t>
            </a:r>
            <a:r>
              <a:rPr lang="de-DE" sz="2000" b="1" dirty="0">
                <a:cs typeface="Arial" panose="020B0604020202020204" pitchFamily="34" charset="0"/>
                <a:sym typeface="Wingdings" panose="05000000000000000000" pitchFamily="2" charset="2"/>
              </a:rPr>
              <a:t>Mail mit Flyer an Vereinsverantwortliche</a:t>
            </a:r>
            <a:br>
              <a:rPr lang="de-DE" sz="2000" b="1" dirty="0">
                <a:cs typeface="Arial" panose="020B0604020202020204" pitchFamily="34" charset="0"/>
                <a:sym typeface="Wingdings" panose="05000000000000000000" pitchFamily="2" charset="2"/>
              </a:rPr>
            </a:br>
            <a:r>
              <a:rPr lang="de-DE" sz="2000" i="1" dirty="0">
                <a:cs typeface="Arial" panose="020B0604020202020204" pitchFamily="34" charset="0"/>
                <a:sym typeface="Wingdings" panose="05000000000000000000" pitchFamily="2" charset="2"/>
              </a:rPr>
              <a:t> To Do Lena/Rainer</a:t>
            </a:r>
          </a:p>
          <a:p>
            <a:r>
              <a:rPr lang="de-DE" sz="2000" b="1" dirty="0" err="1">
                <a:cs typeface="Arial" panose="020B0604020202020204" pitchFamily="34" charset="0"/>
                <a:sym typeface="Wingdings" panose="05000000000000000000" pitchFamily="2" charset="2"/>
              </a:rPr>
              <a:t>Onepager</a:t>
            </a:r>
            <a:r>
              <a:rPr lang="de-DE" sz="2000" dirty="0">
                <a:cs typeface="Arial" panose="020B0604020202020204" pitchFamily="34" charset="0"/>
                <a:sym typeface="Wingdings" panose="05000000000000000000" pitchFamily="2" charset="2"/>
              </a:rPr>
              <a:t>: Anforderungen an Inhalte für Community („Welche Art von Information ist für die Community geeignet?“)</a:t>
            </a:r>
            <a:br>
              <a:rPr lang="de-DE" sz="2000" dirty="0">
                <a:cs typeface="Arial" panose="020B0604020202020204" pitchFamily="34" charset="0"/>
                <a:sym typeface="Wingdings" panose="05000000000000000000" pitchFamily="2" charset="2"/>
              </a:rPr>
            </a:br>
            <a:r>
              <a:rPr lang="de-DE" sz="2000" i="1" dirty="0">
                <a:cs typeface="Arial" panose="020B0604020202020204" pitchFamily="34" charset="0"/>
                <a:sym typeface="Wingdings" panose="05000000000000000000" pitchFamily="2" charset="2"/>
              </a:rPr>
              <a:t> To Do Lena</a:t>
            </a:r>
          </a:p>
          <a:p>
            <a:r>
              <a:rPr lang="de-DE" sz="2000" dirty="0">
                <a:cs typeface="Arial" panose="020B0604020202020204" pitchFamily="34" charset="0"/>
                <a:sym typeface="Wingdings" panose="05000000000000000000" pitchFamily="2" charset="2"/>
              </a:rPr>
              <a:t>Aufbereitung </a:t>
            </a:r>
            <a:r>
              <a:rPr lang="de-DE" sz="2000" b="1" dirty="0">
                <a:cs typeface="Arial" panose="020B0604020202020204" pitchFamily="34" charset="0"/>
                <a:sym typeface="Wingdings" panose="05000000000000000000" pitchFamily="2" charset="2"/>
              </a:rPr>
              <a:t>Website-Text</a:t>
            </a:r>
            <a:br>
              <a:rPr lang="de-DE" sz="2000" b="1" dirty="0">
                <a:cs typeface="Arial" panose="020B0604020202020204" pitchFamily="34" charset="0"/>
                <a:sym typeface="Wingdings" panose="05000000000000000000" pitchFamily="2" charset="2"/>
              </a:rPr>
            </a:br>
            <a:r>
              <a:rPr lang="de-DE" sz="2000" i="1" dirty="0">
                <a:cs typeface="Arial" panose="020B0604020202020204" pitchFamily="34" charset="0"/>
                <a:sym typeface="Wingdings" panose="05000000000000000000" pitchFamily="2" charset="2"/>
              </a:rPr>
              <a:t> To Do Lena</a:t>
            </a:r>
          </a:p>
          <a:p>
            <a:endParaRPr lang="de-DE" sz="2000" dirty="0"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e-DE" sz="2000" dirty="0">
              <a:cs typeface="Arial" panose="020B0604020202020204" pitchFamily="34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CBF1608B-5039-7BC7-EC14-F0789E070270}"/>
              </a:ext>
            </a:extLst>
          </p:cNvPr>
          <p:cNvSpPr txBox="1"/>
          <p:nvPr/>
        </p:nvSpPr>
        <p:spPr>
          <a:xfrm>
            <a:off x="1108100" y="991431"/>
            <a:ext cx="75790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b="1" dirty="0">
                <a:solidFill>
                  <a:srgbClr val="2E7DF6"/>
                </a:solidFill>
                <a:latin typeface="+mj-lt"/>
              </a:rPr>
              <a:t>To Dos</a:t>
            </a:r>
            <a:endParaRPr lang="de-DE" b="1" dirty="0">
              <a:solidFill>
                <a:srgbClr val="2E7DF6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06859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362D44EE-C852-4460-B8B5-C4F2BC205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Freeform: Shape 1032">
            <a:extLst>
              <a:ext uri="{FF2B5EF4-FFF2-40B4-BE49-F238E27FC236}">
                <a16:creationId xmlns:a16="http://schemas.microsoft.com/office/drawing/2014/main" id="{658970D8-8D1D-4B5C-894B-E871CC865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5" name="Freeform: Shape 1034">
            <a:extLst>
              <a:ext uri="{FF2B5EF4-FFF2-40B4-BE49-F238E27FC236}">
                <a16:creationId xmlns:a16="http://schemas.microsoft.com/office/drawing/2014/main" id="{F227E5B6-9132-43CA-B503-37A18562AD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349052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37" name="Freeform: Shape 1036">
            <a:extLst>
              <a:ext uri="{FF2B5EF4-FFF2-40B4-BE49-F238E27FC236}">
                <a16:creationId xmlns:a16="http://schemas.microsoft.com/office/drawing/2014/main" id="{03C2051E-A88D-48E5-BACF-AAED178927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9" name="Freeform: Shape 1038">
            <a:extLst>
              <a:ext uri="{FF2B5EF4-FFF2-40B4-BE49-F238E27FC236}">
                <a16:creationId xmlns:a16="http://schemas.microsoft.com/office/drawing/2014/main" id="{7821A508-2985-4905-874A-527429BAA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41" name="Freeform: Shape 1040">
            <a:extLst>
              <a:ext uri="{FF2B5EF4-FFF2-40B4-BE49-F238E27FC236}">
                <a16:creationId xmlns:a16="http://schemas.microsoft.com/office/drawing/2014/main" id="{D2929CB1-0E3C-4B2D-ADC5-0154FB33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697761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43" name="Freeform: Shape 1042">
            <a:extLst>
              <a:ext uri="{FF2B5EF4-FFF2-40B4-BE49-F238E27FC236}">
                <a16:creationId xmlns:a16="http://schemas.microsoft.com/office/drawing/2014/main" id="{5F2F0C84-BE8C-4DC2-A6D3-30349A801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520513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93557A37-749F-49C1-5144-CA19582ABC88}"/>
              </a:ext>
            </a:extLst>
          </p:cNvPr>
          <p:cNvSpPr txBox="1">
            <a:spLocks/>
          </p:cNvSpPr>
          <p:nvPr/>
        </p:nvSpPr>
        <p:spPr>
          <a:xfrm>
            <a:off x="1197063" y="1985843"/>
            <a:ext cx="6958762" cy="44408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000" b="1" dirty="0">
                <a:cs typeface="Arial" panose="020B0604020202020204" pitchFamily="34" charset="0"/>
                <a:sym typeface="Wingdings" panose="05000000000000000000" pitchFamily="2" charset="2"/>
              </a:rPr>
              <a:t>Warum machen wir das? Nutzen für Verband und Chöre</a:t>
            </a:r>
          </a:p>
          <a:p>
            <a:r>
              <a:rPr lang="de-DE" sz="2000" b="1" dirty="0">
                <a:cs typeface="Arial" panose="020B0604020202020204" pitchFamily="34" charset="0"/>
                <a:sym typeface="Wingdings" panose="05000000000000000000" pitchFamily="2" charset="2"/>
              </a:rPr>
              <a:t>Welche Informationen findest Du in der EJC-Community?</a:t>
            </a:r>
          </a:p>
          <a:p>
            <a:r>
              <a:rPr lang="de-DE" sz="2000" b="1" dirty="0">
                <a:cs typeface="Arial" panose="020B0604020202020204" pitchFamily="34" charset="0"/>
                <a:sym typeface="Wingdings" panose="05000000000000000000" pitchFamily="2" charset="2"/>
              </a:rPr>
              <a:t>QR-Code zur EJC-Community</a:t>
            </a:r>
          </a:p>
          <a:p>
            <a:r>
              <a:rPr lang="de-DE" sz="2000" b="1" dirty="0">
                <a:cs typeface="Arial" panose="020B0604020202020204" pitchFamily="34" charset="0"/>
                <a:sym typeface="Wingdings" panose="05000000000000000000" pitchFamily="2" charset="2"/>
              </a:rPr>
              <a:t>Datenschutz: </a:t>
            </a:r>
            <a:r>
              <a:rPr lang="de-DE" sz="2000" dirty="0">
                <a:cs typeface="Arial" panose="020B0604020202020204" pitchFamily="34" charset="0"/>
                <a:sym typeface="Wingdings" panose="05000000000000000000" pitchFamily="2" charset="2"/>
              </a:rPr>
              <a:t>Wer beitritt, stimmt den Datenschutzrichtlinien von WhatsApp zu</a:t>
            </a:r>
            <a:br>
              <a:rPr lang="de-DE" sz="2000" dirty="0">
                <a:cs typeface="Arial" panose="020B0604020202020204" pitchFamily="34" charset="0"/>
                <a:sym typeface="Wingdings" panose="05000000000000000000" pitchFamily="2" charset="2"/>
              </a:rPr>
            </a:br>
            <a:r>
              <a:rPr lang="de-DE" sz="2000" dirty="0">
                <a:cs typeface="Arial" panose="020B0604020202020204" pitchFamily="34" charset="0"/>
                <a:sym typeface="Wingdings" panose="05000000000000000000" pitchFamily="2" charset="2"/>
              </a:rPr>
              <a:t> Bitte vorab selbst in WhatsApp die Hinweise zum Datenschutz berücksichtigen und eigene Schutzmaßnahmen ergreifen, z.B. Ende-zu-Ende-Verschlüsselung</a:t>
            </a:r>
          </a:p>
          <a:p>
            <a:r>
              <a:rPr lang="de-DE" sz="2000" b="1" dirty="0">
                <a:cs typeface="Arial" panose="020B0604020202020204" pitchFamily="34" charset="0"/>
                <a:sym typeface="Wingdings" panose="05000000000000000000" pitchFamily="2" charset="2"/>
              </a:rPr>
              <a:t>Du hast Fragen? </a:t>
            </a:r>
            <a:r>
              <a:rPr lang="de-DE" sz="2000" dirty="0">
                <a:cs typeface="Arial" panose="020B0604020202020204" pitchFamily="34" charset="0"/>
                <a:sym typeface="Wingdings" panose="05000000000000000000" pitchFamily="2" charset="2"/>
              </a:rPr>
              <a:t>Komme gerne auf uns zu über </a:t>
            </a:r>
            <a:r>
              <a:rPr lang="de-DE" sz="2000" dirty="0">
                <a:cs typeface="Arial" panose="020B0604020202020204" pitchFamily="34" charset="0"/>
                <a:sym typeface="Wingdings" panose="05000000000000000000" pitchFamily="2" charset="2"/>
                <a:hlinkClick r:id="rId2"/>
              </a:rPr>
              <a:t>info@ejcv.de</a:t>
            </a:r>
            <a:r>
              <a:rPr lang="de-DE" sz="2000" dirty="0">
                <a:cs typeface="Arial" panose="020B0604020202020204" pitchFamily="34" charset="0"/>
                <a:sym typeface="Wingdings" panose="05000000000000000000" pitchFamily="2" charset="2"/>
              </a:rPr>
              <a:t>.</a:t>
            </a:r>
          </a:p>
          <a:p>
            <a:endParaRPr lang="de-DE" sz="2000" dirty="0"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de-DE" sz="2000" dirty="0">
              <a:cs typeface="Arial" panose="020B0604020202020204" pitchFamily="34" charset="0"/>
              <a:sym typeface="Wingdings" panose="05000000000000000000" pitchFamily="2" charset="2"/>
            </a:endParaRPr>
          </a:p>
          <a:p>
            <a:endParaRPr lang="de-DE" sz="2000" dirty="0"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e-DE" sz="2000" dirty="0">
              <a:cs typeface="Arial" panose="020B0604020202020204" pitchFamily="34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CBF1608B-5039-7BC7-EC14-F0789E070270}"/>
              </a:ext>
            </a:extLst>
          </p:cNvPr>
          <p:cNvSpPr txBox="1"/>
          <p:nvPr/>
        </p:nvSpPr>
        <p:spPr>
          <a:xfrm>
            <a:off x="1108100" y="991431"/>
            <a:ext cx="75790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b="1" dirty="0">
                <a:solidFill>
                  <a:srgbClr val="2E7DF6"/>
                </a:solidFill>
                <a:latin typeface="+mj-lt"/>
              </a:rPr>
              <a:t>Inhalte für Werbe-Flyer </a:t>
            </a:r>
            <a:endParaRPr lang="de-DE" b="1" dirty="0">
              <a:solidFill>
                <a:srgbClr val="2E7DF6"/>
              </a:solidFill>
              <a:latin typeface="+mj-lt"/>
            </a:endParaRPr>
          </a:p>
        </p:txBody>
      </p: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4027A770-56B3-9CE5-F222-EECE866FC303}"/>
              </a:ext>
            </a:extLst>
          </p:cNvPr>
          <p:cNvGrpSpPr/>
          <p:nvPr/>
        </p:nvGrpSpPr>
        <p:grpSpPr>
          <a:xfrm>
            <a:off x="8274776" y="1376151"/>
            <a:ext cx="3511151" cy="4405920"/>
            <a:chOff x="8274776" y="1376151"/>
            <a:chExt cx="3511151" cy="4405920"/>
          </a:xfrm>
        </p:grpSpPr>
        <p:grpSp>
          <p:nvGrpSpPr>
            <p:cNvPr id="10" name="Gruppieren 9">
              <a:extLst>
                <a:ext uri="{FF2B5EF4-FFF2-40B4-BE49-F238E27FC236}">
                  <a16:creationId xmlns:a16="http://schemas.microsoft.com/office/drawing/2014/main" id="{7716CAFF-BD08-077F-B0D5-7758CFD59946}"/>
                </a:ext>
              </a:extLst>
            </p:cNvPr>
            <p:cNvGrpSpPr/>
            <p:nvPr/>
          </p:nvGrpSpPr>
          <p:grpSpPr>
            <a:xfrm>
              <a:off x="8328667" y="1376151"/>
              <a:ext cx="3457260" cy="4405920"/>
              <a:chOff x="8328667" y="1376151"/>
              <a:chExt cx="3457260" cy="4405920"/>
            </a:xfrm>
          </p:grpSpPr>
          <p:pic>
            <p:nvPicPr>
              <p:cNvPr id="1030" name="Picture 6" descr="Peachjar Flyers">
                <a:extLst>
                  <a:ext uri="{FF2B5EF4-FFF2-40B4-BE49-F238E27FC236}">
                    <a16:creationId xmlns:a16="http://schemas.microsoft.com/office/drawing/2014/main" id="{61FDB6F1-CCDF-DBF1-AFFD-DDCE80E7B35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28667" y="1376151"/>
                <a:ext cx="3403369" cy="440592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" name="Picture 2" descr="WhatsApp Logo png 21460383 PNG">
                <a:extLst>
                  <a:ext uri="{FF2B5EF4-FFF2-40B4-BE49-F238E27FC236}">
                    <a16:creationId xmlns:a16="http://schemas.microsoft.com/office/drawing/2014/main" id="{588315D5-34FF-3F2F-7BDB-8A76D2675C0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5030" t="25605" r="25075" b="23920"/>
              <a:stretch/>
            </p:blipFill>
            <p:spPr bwMode="auto">
              <a:xfrm>
                <a:off x="9978168" y="2514599"/>
                <a:ext cx="1807759" cy="1828801"/>
              </a:xfrm>
              <a:custGeom>
                <a:avLst/>
                <a:gdLst/>
                <a:ahLst/>
                <a:cxnLst/>
                <a:rect l="l" t="t" r="r" b="b"/>
                <a:pathLst>
                  <a:path w="3741748" h="3741748">
                    <a:moveTo>
                      <a:pt x="1870874" y="0"/>
                    </a:moveTo>
                    <a:cubicBezTo>
                      <a:pt x="2904129" y="0"/>
                      <a:pt x="3741748" y="837619"/>
                      <a:pt x="3741748" y="1870874"/>
                    </a:cubicBezTo>
                    <a:cubicBezTo>
                      <a:pt x="3741748" y="2904129"/>
                      <a:pt x="2904129" y="3741748"/>
                      <a:pt x="1870874" y="3741748"/>
                    </a:cubicBezTo>
                    <a:cubicBezTo>
                      <a:pt x="837619" y="3741748"/>
                      <a:pt x="0" y="2904129"/>
                      <a:pt x="0" y="1870874"/>
                    </a:cubicBezTo>
                    <a:cubicBezTo>
                      <a:pt x="0" y="837619"/>
                      <a:pt x="837619" y="0"/>
                      <a:pt x="1870874" y="0"/>
                    </a:cubicBezTo>
                    <a:close/>
                  </a:path>
                </a:pathLst>
              </a:cu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12" name="Grafik 11">
              <a:extLst>
                <a:ext uri="{FF2B5EF4-FFF2-40B4-BE49-F238E27FC236}">
                  <a16:creationId xmlns:a16="http://schemas.microsoft.com/office/drawing/2014/main" id="{8FF858E7-4E45-1C11-843F-2FCEE21F04C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274776" y="4960018"/>
              <a:ext cx="3457260" cy="530094"/>
            </a:xfrm>
            <a:prstGeom prst="rect">
              <a:avLst/>
            </a:prstGeom>
          </p:spPr>
        </p:pic>
      </p:grpSp>
      <p:sp>
        <p:nvSpPr>
          <p:cNvPr id="13" name="Textfeld 12">
            <a:extLst>
              <a:ext uri="{FF2B5EF4-FFF2-40B4-BE49-F238E27FC236}">
                <a16:creationId xmlns:a16="http://schemas.microsoft.com/office/drawing/2014/main" id="{3D7F36C2-EEB0-21F3-8C5A-D8FF244B6B28}"/>
              </a:ext>
            </a:extLst>
          </p:cNvPr>
          <p:cNvSpPr txBox="1"/>
          <p:nvPr/>
        </p:nvSpPr>
        <p:spPr>
          <a:xfrm>
            <a:off x="8274776" y="5866569"/>
            <a:ext cx="287900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i="1" dirty="0"/>
              <a:t>Beispielhafte Darstellung zur Veranschaulichung</a:t>
            </a:r>
          </a:p>
        </p:txBody>
      </p:sp>
    </p:spTree>
    <p:extLst>
      <p:ext uri="{BB962C8B-B14F-4D97-AF65-F5344CB8AC3E}">
        <p14:creationId xmlns:p14="http://schemas.microsoft.com/office/powerpoint/2010/main" val="2118039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362D44EE-C852-4460-B8B5-C4F2BC205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Freeform: Shape 1032">
            <a:extLst>
              <a:ext uri="{FF2B5EF4-FFF2-40B4-BE49-F238E27FC236}">
                <a16:creationId xmlns:a16="http://schemas.microsoft.com/office/drawing/2014/main" id="{658970D8-8D1D-4B5C-894B-E871CC865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5" name="Freeform: Shape 1034">
            <a:extLst>
              <a:ext uri="{FF2B5EF4-FFF2-40B4-BE49-F238E27FC236}">
                <a16:creationId xmlns:a16="http://schemas.microsoft.com/office/drawing/2014/main" id="{F227E5B6-9132-43CA-B503-37A18562AD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349052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37" name="Freeform: Shape 1036">
            <a:extLst>
              <a:ext uri="{FF2B5EF4-FFF2-40B4-BE49-F238E27FC236}">
                <a16:creationId xmlns:a16="http://schemas.microsoft.com/office/drawing/2014/main" id="{03C2051E-A88D-48E5-BACF-AAED178927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9" name="Freeform: Shape 1038">
            <a:extLst>
              <a:ext uri="{FF2B5EF4-FFF2-40B4-BE49-F238E27FC236}">
                <a16:creationId xmlns:a16="http://schemas.microsoft.com/office/drawing/2014/main" id="{7821A508-2985-4905-874A-527429BAA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41" name="Freeform: Shape 1040">
            <a:extLst>
              <a:ext uri="{FF2B5EF4-FFF2-40B4-BE49-F238E27FC236}">
                <a16:creationId xmlns:a16="http://schemas.microsoft.com/office/drawing/2014/main" id="{D2929CB1-0E3C-4B2D-ADC5-0154FB33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697761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43" name="Freeform: Shape 1042">
            <a:extLst>
              <a:ext uri="{FF2B5EF4-FFF2-40B4-BE49-F238E27FC236}">
                <a16:creationId xmlns:a16="http://schemas.microsoft.com/office/drawing/2014/main" id="{5F2F0C84-BE8C-4DC2-A6D3-30349A801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520513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93557A37-749F-49C1-5144-CA19582ABC88}"/>
              </a:ext>
            </a:extLst>
          </p:cNvPr>
          <p:cNvSpPr txBox="1">
            <a:spLocks/>
          </p:cNvSpPr>
          <p:nvPr/>
        </p:nvSpPr>
        <p:spPr>
          <a:xfrm>
            <a:off x="882102" y="1718977"/>
            <a:ext cx="10670120" cy="44408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800" b="1" dirty="0">
                <a:cs typeface="Arial" panose="020B0604020202020204" pitchFamily="34" charset="0"/>
                <a:sym typeface="Wingdings" panose="05000000000000000000" pitchFamily="2" charset="2"/>
              </a:rPr>
              <a:t>Welche Inhalte werden veröffentlicht? </a:t>
            </a:r>
            <a:r>
              <a:rPr lang="de-DE" sz="1800" dirty="0">
                <a:cs typeface="Arial" panose="020B0604020202020204" pitchFamily="34" charset="0"/>
                <a:sym typeface="Wingdings" panose="05000000000000000000" pitchFamily="2" charset="2"/>
              </a:rPr>
              <a:t>(Chorische Veranstaltungen, z.B. Konzerte, Liederabende etc.)</a:t>
            </a:r>
          </a:p>
          <a:p>
            <a:r>
              <a:rPr lang="de-DE" sz="1800" b="1" dirty="0">
                <a:cs typeface="Arial" panose="020B0604020202020204" pitchFamily="34" charset="0"/>
                <a:sym typeface="Wingdings" panose="05000000000000000000" pitchFamily="2" charset="2"/>
              </a:rPr>
              <a:t>Wann soll ich Informationen für Veranstaltungen liefern? </a:t>
            </a:r>
            <a:br>
              <a:rPr lang="de-DE" sz="1800" dirty="0">
                <a:cs typeface="Arial" panose="020B0604020202020204" pitchFamily="34" charset="0"/>
                <a:sym typeface="Wingdings" panose="05000000000000000000" pitchFamily="2" charset="2"/>
              </a:rPr>
            </a:br>
            <a:r>
              <a:rPr lang="de-DE" sz="1800" dirty="0">
                <a:cs typeface="Arial" panose="020B0604020202020204" pitchFamily="34" charset="0"/>
                <a:sym typeface="Wingdings" panose="05000000000000000000" pitchFamily="2" charset="2"/>
              </a:rPr>
              <a:t>Inhalte werden grundsätzlich nach 90 Tagen gelöscht. Soll eine Veranstaltung nochmals kurz vor Beginn beworben werden, bitte nochmals vorab melden. Unser Zeitrahmen für Ankündigungen in der Community:</a:t>
            </a:r>
            <a:br>
              <a:rPr lang="de-DE" sz="1800" dirty="0">
                <a:cs typeface="Arial" panose="020B0604020202020204" pitchFamily="34" charset="0"/>
                <a:sym typeface="Wingdings" panose="05000000000000000000" pitchFamily="2" charset="2"/>
              </a:rPr>
            </a:br>
            <a:r>
              <a:rPr lang="de-DE" sz="1800" dirty="0">
                <a:cs typeface="Arial" panose="020B0604020202020204" pitchFamily="34" charset="0"/>
                <a:sym typeface="Wingdings" panose="05000000000000000000" pitchFamily="2" charset="2"/>
              </a:rPr>
              <a:t> Erste Ankündigung: 8 Wochen vor Event</a:t>
            </a:r>
            <a:br>
              <a:rPr lang="de-DE" sz="1800" dirty="0">
                <a:cs typeface="Arial" panose="020B0604020202020204" pitchFamily="34" charset="0"/>
                <a:sym typeface="Wingdings" panose="05000000000000000000" pitchFamily="2" charset="2"/>
              </a:rPr>
            </a:br>
            <a:r>
              <a:rPr lang="de-DE" sz="1800" dirty="0">
                <a:cs typeface="Arial" panose="020B0604020202020204" pitchFamily="34" charset="0"/>
                <a:sym typeface="Wingdings" panose="05000000000000000000" pitchFamily="2" charset="2"/>
              </a:rPr>
              <a:t> Letzte Ankündigung: 2 Wochen vor Event (bitte nochmals proaktiv auf uns zukommen)</a:t>
            </a:r>
            <a:br>
              <a:rPr lang="de-DE" sz="1800" dirty="0">
                <a:cs typeface="Arial" panose="020B0604020202020204" pitchFamily="34" charset="0"/>
                <a:sym typeface="Wingdings" panose="05000000000000000000" pitchFamily="2" charset="2"/>
              </a:rPr>
            </a:br>
            <a:br>
              <a:rPr lang="de-DE" sz="1800" dirty="0">
                <a:cs typeface="Arial" panose="020B0604020202020204" pitchFamily="34" charset="0"/>
                <a:sym typeface="Wingdings" panose="05000000000000000000" pitchFamily="2" charset="2"/>
              </a:rPr>
            </a:br>
            <a:r>
              <a:rPr lang="de-DE" sz="1800" dirty="0">
                <a:cs typeface="Arial" panose="020B0604020202020204" pitchFamily="34" charset="0"/>
                <a:sym typeface="Wingdings" panose="05000000000000000000" pitchFamily="2" charset="2"/>
              </a:rPr>
              <a:t>Bitte beachten: Die Information in der EJC-Community ersetzt den Veranstaltungskalender auf der Website nicht. Bitte diesen wie gewohnt pflegen, v.a. für die langfristige Terminplanung. </a:t>
            </a:r>
          </a:p>
          <a:p>
            <a:r>
              <a:rPr lang="de-DE" sz="1800" b="1" dirty="0">
                <a:cs typeface="Arial" panose="020B0604020202020204" pitchFamily="34" charset="0"/>
                <a:sym typeface="Wingdings" panose="05000000000000000000" pitchFamily="2" charset="2"/>
              </a:rPr>
              <a:t>Welche Inhalte soll ich liefern? </a:t>
            </a:r>
            <a:r>
              <a:rPr lang="de-DE" sz="1800" dirty="0">
                <a:cs typeface="Arial" panose="020B0604020202020204" pitchFamily="34" charset="0"/>
                <a:sym typeface="Wingdings" panose="05000000000000000000" pitchFamily="2" charset="2"/>
              </a:rPr>
              <a:t>(Thema; Beteiligte Chöre und Vereine; Veranstaltungstermin &amp; -ort; Flyer/Plakat zur Veranstaltung; Vereins-/EJC-Homepage – bitte </a:t>
            </a:r>
            <a:r>
              <a:rPr lang="de-DE" sz="1800" u="sng" dirty="0">
                <a:cs typeface="Arial" panose="020B0604020202020204" pitchFamily="34" charset="0"/>
                <a:sym typeface="Wingdings" panose="05000000000000000000" pitchFamily="2" charset="2"/>
              </a:rPr>
              <a:t>keine personenbezogenen </a:t>
            </a:r>
            <a:r>
              <a:rPr lang="de-DE" sz="1800" dirty="0">
                <a:cs typeface="Arial" panose="020B0604020202020204" pitchFamily="34" charset="0"/>
                <a:sym typeface="Wingdings" panose="05000000000000000000" pitchFamily="2" charset="2"/>
              </a:rPr>
              <a:t>Daten, z.B. zu Kontaktpersonen)</a:t>
            </a:r>
          </a:p>
          <a:p>
            <a:r>
              <a:rPr lang="de-DE" sz="1800" b="1" dirty="0">
                <a:cs typeface="Arial" panose="020B0604020202020204" pitchFamily="34" charset="0"/>
                <a:sym typeface="Wingdings" panose="05000000000000000000" pitchFamily="2" charset="2"/>
              </a:rPr>
              <a:t>Du hast Fragen? </a:t>
            </a:r>
            <a:r>
              <a:rPr lang="de-DE" sz="1800" dirty="0">
                <a:cs typeface="Arial" panose="020B0604020202020204" pitchFamily="34" charset="0"/>
                <a:sym typeface="Wingdings" panose="05000000000000000000" pitchFamily="2" charset="2"/>
              </a:rPr>
              <a:t>Komme gerne direkt auf die Admins der Community zu (in der Community  Gruppen  „Kontakt zu Admins“ und tritt dieser Gruppe bei)</a:t>
            </a:r>
          </a:p>
          <a:p>
            <a:endParaRPr lang="de-DE" sz="2000" dirty="0"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de-DE" sz="2000" dirty="0">
              <a:cs typeface="Arial" panose="020B0604020202020204" pitchFamily="34" charset="0"/>
              <a:sym typeface="Wingdings" panose="05000000000000000000" pitchFamily="2" charset="2"/>
            </a:endParaRPr>
          </a:p>
          <a:p>
            <a:endParaRPr lang="de-DE" sz="2000" dirty="0"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e-DE" sz="2000" dirty="0">
              <a:cs typeface="Arial" panose="020B0604020202020204" pitchFamily="34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CBF1608B-5039-7BC7-EC14-F0789E070270}"/>
              </a:ext>
            </a:extLst>
          </p:cNvPr>
          <p:cNvSpPr txBox="1"/>
          <p:nvPr/>
        </p:nvSpPr>
        <p:spPr>
          <a:xfrm>
            <a:off x="794053" y="770273"/>
            <a:ext cx="75790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b="1" dirty="0">
                <a:solidFill>
                  <a:srgbClr val="2E7DF6"/>
                </a:solidFill>
                <a:latin typeface="+mj-lt"/>
              </a:rPr>
              <a:t>Inhalte für Leitfaden </a:t>
            </a:r>
            <a:endParaRPr lang="de-DE" b="1" dirty="0">
              <a:solidFill>
                <a:srgbClr val="2E7DF6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64044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28042244-bb51-4cd6-8034-7776fa3703e8}" enabled="0" method="" siteId="{28042244-bb51-4cd6-8034-7776fa3703e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594</Words>
  <Application>Microsoft Office PowerPoint</Application>
  <PresentationFormat>Breitbild</PresentationFormat>
  <Paragraphs>47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</vt:lpstr>
      <vt:lpstr>EJC-Kommunikation über WhatsApp-Community ausbauen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Vorteile der EJC-Community in WhatsApp</dc:title>
  <dc:creator>Wendnagel, Lena Marie</dc:creator>
  <cp:lastModifiedBy>Petra Kempf</cp:lastModifiedBy>
  <cp:revision>2</cp:revision>
  <dcterms:created xsi:type="dcterms:W3CDTF">2023-06-05T13:50:51Z</dcterms:created>
  <dcterms:modified xsi:type="dcterms:W3CDTF">2023-06-22T15:26:48Z</dcterms:modified>
</cp:coreProperties>
</file>